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custDataLst>
    <p:tags r:id="rId3"/>
  </p:custData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41" d="100"/>
          <a:sy n="141" d="100"/>
        </p:scale>
        <p:origin x="120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A6D7E-0B1F-B7C9-51B8-D94344B017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A078E9-B156-67DC-F6EE-01D905D8FB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F72BE4-24CB-943D-71F6-EBEB8C92F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42073-799A-42AB-A357-8AFD91A3FAA2}" type="datetimeFigureOut">
              <a:rPr lang="nl-NL" smtClean="0"/>
              <a:t>3-10-2023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7CFA2-B293-1BD8-BA54-4EA76985F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B98B2-8E32-9309-82A6-1BEBB263C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F1696-54A9-432A-B08A-A967C7ED71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9368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4393F-1DA5-3F67-0015-58EF0EE77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521CFD-2EE5-579D-8BC7-234354C7C4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F2A9ED-9BD8-864D-283C-F97FE0C8C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42073-799A-42AB-A357-8AFD91A3FAA2}" type="datetimeFigureOut">
              <a:rPr lang="nl-NL" smtClean="0"/>
              <a:t>3-10-2023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FD91B-F0FE-1056-E0B3-9F9DF3EAE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DCDF88-1D8F-FE43-00D7-4614E1E1C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F1696-54A9-432A-B08A-A967C7ED71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3314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893DB9-B532-DBD9-94E3-FABCF8859D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C3973B-502E-90AF-E027-0E62BA6741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21E6F9-999C-2D03-B421-67A6108E3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42073-799A-42AB-A357-8AFD91A3FAA2}" type="datetimeFigureOut">
              <a:rPr lang="nl-NL" smtClean="0"/>
              <a:t>3-10-2023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C50E8B-6ACF-294B-3E0F-06EFC38D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C80DAF-E34C-41FE-2771-C5C89B6B4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F1696-54A9-432A-B08A-A967C7ED71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2288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301BD-873F-C004-1C97-2103BE346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464E2-B14F-4835-A6E0-20BEF6C60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3EB552-6BA5-0A57-78ED-F715A8F32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42073-799A-42AB-A357-8AFD91A3FAA2}" type="datetimeFigureOut">
              <a:rPr lang="nl-NL" smtClean="0"/>
              <a:t>3-10-2023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E1DD6-7019-5CEA-60BA-3B7F10181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98158-783C-C9B2-70FB-DB5672CE0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F1696-54A9-432A-B08A-A967C7ED71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4450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C3357-BDFC-AD07-F08A-A6AE56E44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E6F605-59E0-B6F2-005C-E5024C2CD5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02A3AE-86A6-2F1A-4664-544800D2E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42073-799A-42AB-A357-8AFD91A3FAA2}" type="datetimeFigureOut">
              <a:rPr lang="nl-NL" smtClean="0"/>
              <a:t>3-10-2023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26404C-49D3-E330-3415-C9CE481C6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50AB6A-CF86-B01F-D35A-6196DD1FC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F1696-54A9-432A-B08A-A967C7ED71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4271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5FD9E-3EB2-8464-C0AD-09EF4C136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791F4F-A289-16AF-5980-8804282EB4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776561-8C8E-C92F-D872-54170B1033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4D1584-1A61-C3C4-AF01-1B050154D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42073-799A-42AB-A357-8AFD91A3FAA2}" type="datetimeFigureOut">
              <a:rPr lang="nl-NL" smtClean="0"/>
              <a:t>3-10-2023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E59908-56AE-48B1-FADF-A06621624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F1CEAB-9E97-6DDD-E63D-CE2AE3A44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F1696-54A9-432A-B08A-A967C7ED71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1479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E7202-A27A-056A-04DA-8E5028D40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323FEA-C283-E8A9-F9E7-6E46F2E22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6E4643-6B5B-44D6-BB76-12EC2BED15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9EB8B0-E341-5602-C84E-34E9C96E7D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9F002E-977A-4685-835A-98DA675A14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057C1B-FF4A-92C0-ACA2-DE7D8B4D9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42073-799A-42AB-A357-8AFD91A3FAA2}" type="datetimeFigureOut">
              <a:rPr lang="nl-NL" smtClean="0"/>
              <a:t>3-10-2023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5AAFC0-FEFE-434E-485F-2BA2EC86A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DA71AF-FBF9-C256-1D35-520172EDB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F1696-54A9-432A-B08A-A967C7ED71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0364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267CA-2C70-5AE4-8F6B-1948B4F7D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0BC207-7C83-DF2D-C9AC-BB127DAC7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42073-799A-42AB-A357-8AFD91A3FAA2}" type="datetimeFigureOut">
              <a:rPr lang="nl-NL" smtClean="0"/>
              <a:t>3-10-2023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8467D7-95DE-9EBA-3A5F-52970790B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BDE8DF-0194-A3B3-8060-50BC13B08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F1696-54A9-432A-B08A-A967C7ED71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9765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06D7AB-F5DE-9A1B-E5C1-F75DA9030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42073-799A-42AB-A357-8AFD91A3FAA2}" type="datetimeFigureOut">
              <a:rPr lang="nl-NL" smtClean="0"/>
              <a:t>3-10-2023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837700-4EB1-B24A-4F39-869528BB5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8D7011-FBCC-635A-689F-3D721964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F1696-54A9-432A-B08A-A967C7ED71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8499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9566C-20CD-B667-3D88-3C79C161A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9F462-3F74-DFE6-D80D-F1A33024B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BF9DE-C23E-3649-305B-25665E494C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A7958B-E4FE-552F-F2B0-20EC1B1FD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42073-799A-42AB-A357-8AFD91A3FAA2}" type="datetimeFigureOut">
              <a:rPr lang="nl-NL" smtClean="0"/>
              <a:t>3-10-2023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316253-9B88-A46C-12A2-FDF23C218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C91854-2E15-3FB5-C846-14A83FF4F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F1696-54A9-432A-B08A-A967C7ED71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3810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630BD-7CB6-0C69-3CE8-4CD9B6E8B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849B85-23F4-0AD6-503A-50659A640E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5A80E9-D1B4-6770-B5EF-B4C85F36D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8275E2-46D0-FEF4-7E95-649F79B97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42073-799A-42AB-A357-8AFD91A3FAA2}" type="datetimeFigureOut">
              <a:rPr lang="nl-NL" smtClean="0"/>
              <a:t>3-10-2023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FE6A02-7D0D-6296-60F8-50CF2FCD6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CD6383-B311-DA2D-C9E1-A22E41CC8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F1696-54A9-432A-B08A-A967C7ED71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2830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1CAA80-13D6-5747-5B0A-D0DAFFEB4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AD8B59-2B8D-63E0-6781-286BF5CB3D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9830CA-EB96-2888-899C-12620CF068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42073-799A-42AB-A357-8AFD91A3FAA2}" type="datetimeFigureOut">
              <a:rPr lang="nl-NL" smtClean="0"/>
              <a:t>3-10-2023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D658BB-E1BC-3AC8-1D79-50CA831004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6AA9F-CD6C-DA0F-36DC-834BAC6007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F1696-54A9-432A-B08A-A967C7ED717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3512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5DBFA8F-5CEF-BBF7-E0F8-7B6F860C23A0}"/>
              </a:ext>
            </a:extLst>
          </p:cNvPr>
          <p:cNvCxnSpPr>
            <a:cxnSpLocks/>
          </p:cNvCxnSpPr>
          <p:nvPr/>
        </p:nvCxnSpPr>
        <p:spPr>
          <a:xfrm>
            <a:off x="471534" y="3082315"/>
            <a:ext cx="11192148" cy="0"/>
          </a:xfrm>
          <a:prstGeom prst="line">
            <a:avLst/>
          </a:prstGeom>
          <a:ln w="38100">
            <a:solidFill>
              <a:schemeClr val="tx1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DAF0839-9495-FFD7-01AA-30BFF8967183}"/>
              </a:ext>
            </a:extLst>
          </p:cNvPr>
          <p:cNvCxnSpPr>
            <a:cxnSpLocks/>
          </p:cNvCxnSpPr>
          <p:nvPr/>
        </p:nvCxnSpPr>
        <p:spPr>
          <a:xfrm>
            <a:off x="659255" y="2674199"/>
            <a:ext cx="0" cy="7751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013609F-6452-BE2B-7136-6766A1BB0101}"/>
              </a:ext>
            </a:extLst>
          </p:cNvPr>
          <p:cNvCxnSpPr>
            <a:cxnSpLocks/>
          </p:cNvCxnSpPr>
          <p:nvPr/>
        </p:nvCxnSpPr>
        <p:spPr>
          <a:xfrm>
            <a:off x="1508653" y="2674199"/>
            <a:ext cx="0" cy="7751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19">
            <a:extLst>
              <a:ext uri="{FF2B5EF4-FFF2-40B4-BE49-F238E27FC236}">
                <a16:creationId xmlns:a16="http://schemas.microsoft.com/office/drawing/2014/main" id="{367C4EBF-E5B3-DE52-BC65-B4D212D33B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62" y="3469416"/>
            <a:ext cx="8856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12 oktober</a:t>
            </a:r>
          </a:p>
          <a:p>
            <a:pPr algn="ctr"/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  <p:sp>
        <p:nvSpPr>
          <p:cNvPr id="11" name="Text Box 21">
            <a:extLst>
              <a:ext uri="{FF2B5EF4-FFF2-40B4-BE49-F238E27FC236}">
                <a16:creationId xmlns:a16="http://schemas.microsoft.com/office/drawing/2014/main" id="{3FA26F96-5D5C-117A-52BC-D653390F6D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3542" y="3464269"/>
            <a:ext cx="10527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15 november</a:t>
            </a:r>
          </a:p>
          <a:p>
            <a:pPr algn="ctr"/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  <p:sp>
        <p:nvSpPr>
          <p:cNvPr id="13" name="Text Box 23">
            <a:extLst>
              <a:ext uri="{FF2B5EF4-FFF2-40B4-BE49-F238E27FC236}">
                <a16:creationId xmlns:a16="http://schemas.microsoft.com/office/drawing/2014/main" id="{E529663F-6D3C-9835-2F22-46B3A3BED9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7810" y="3461127"/>
            <a:ext cx="10397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31 december</a:t>
            </a:r>
          </a:p>
          <a:p>
            <a:pPr algn="ctr"/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3ECFB00-A89B-0416-FCAB-ABB8F8672914}"/>
              </a:ext>
            </a:extLst>
          </p:cNvPr>
          <p:cNvCxnSpPr>
            <a:cxnSpLocks/>
          </p:cNvCxnSpPr>
          <p:nvPr/>
        </p:nvCxnSpPr>
        <p:spPr>
          <a:xfrm>
            <a:off x="2454951" y="2674199"/>
            <a:ext cx="0" cy="7751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93CCED0-E9DB-E9F0-2F68-00465BC905D5}"/>
              </a:ext>
            </a:extLst>
          </p:cNvPr>
          <p:cNvCxnSpPr>
            <a:cxnSpLocks/>
          </p:cNvCxnSpPr>
          <p:nvPr/>
        </p:nvCxnSpPr>
        <p:spPr>
          <a:xfrm>
            <a:off x="3479969" y="2674199"/>
            <a:ext cx="0" cy="7751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EABBAA0-6F2C-8548-D64B-28C8CCCCB3BA}"/>
              </a:ext>
            </a:extLst>
          </p:cNvPr>
          <p:cNvCxnSpPr>
            <a:cxnSpLocks/>
          </p:cNvCxnSpPr>
          <p:nvPr/>
        </p:nvCxnSpPr>
        <p:spPr>
          <a:xfrm>
            <a:off x="4420207" y="2674199"/>
            <a:ext cx="0" cy="7751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9B1E732-FF0E-143F-64B4-D07E0A0792E8}"/>
              </a:ext>
            </a:extLst>
          </p:cNvPr>
          <p:cNvCxnSpPr>
            <a:cxnSpLocks/>
          </p:cNvCxnSpPr>
          <p:nvPr/>
        </p:nvCxnSpPr>
        <p:spPr>
          <a:xfrm>
            <a:off x="5360445" y="2674199"/>
            <a:ext cx="0" cy="7751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peech Bubble: Rectangle 31">
            <a:extLst>
              <a:ext uri="{FF2B5EF4-FFF2-40B4-BE49-F238E27FC236}">
                <a16:creationId xmlns:a16="http://schemas.microsoft.com/office/drawing/2014/main" id="{1CBEB4E9-1A72-2F70-839C-679EBD50E9A4}"/>
              </a:ext>
            </a:extLst>
          </p:cNvPr>
          <p:cNvSpPr/>
          <p:nvPr/>
        </p:nvSpPr>
        <p:spPr>
          <a:xfrm>
            <a:off x="475580" y="540048"/>
            <a:ext cx="1828440" cy="1195662"/>
          </a:xfrm>
          <a:prstGeom prst="wedgeRectCallout">
            <a:avLst>
              <a:gd name="adj1" fmla="val -39726"/>
              <a:gd name="adj2" fmla="val 13217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nl-NL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‘Belastbaar feit’</a:t>
            </a:r>
          </a:p>
          <a:p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Levering of dienst wordt </a:t>
            </a:r>
          </a:p>
          <a:p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feitelijk verricht/voltooid</a:t>
            </a:r>
          </a:p>
          <a:p>
            <a:endParaRPr lang="nl-NL" sz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Speech Bubble: Rectangle 32">
            <a:extLst>
              <a:ext uri="{FF2B5EF4-FFF2-40B4-BE49-F238E27FC236}">
                <a16:creationId xmlns:a16="http://schemas.microsoft.com/office/drawing/2014/main" id="{164BA134-0822-4EC1-C6F9-3735ABC2562A}"/>
              </a:ext>
            </a:extLst>
          </p:cNvPr>
          <p:cNvSpPr/>
          <p:nvPr/>
        </p:nvSpPr>
        <p:spPr>
          <a:xfrm>
            <a:off x="677043" y="4476425"/>
            <a:ext cx="1828440" cy="1284197"/>
          </a:xfrm>
          <a:prstGeom prst="wedgeRectCallout">
            <a:avLst>
              <a:gd name="adj1" fmla="val -4163"/>
              <a:gd name="adj2" fmla="val -13034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nl-NL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Einde maand</a:t>
            </a:r>
            <a:endParaRPr lang="nl-NL" sz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Speech Bubble: Rectangle 33">
            <a:extLst>
              <a:ext uri="{FF2B5EF4-FFF2-40B4-BE49-F238E27FC236}">
                <a16:creationId xmlns:a16="http://schemas.microsoft.com/office/drawing/2014/main" id="{B668049D-9522-612B-1963-BA108A1B900E}"/>
              </a:ext>
            </a:extLst>
          </p:cNvPr>
          <p:cNvSpPr/>
          <p:nvPr/>
        </p:nvSpPr>
        <p:spPr>
          <a:xfrm>
            <a:off x="2347512" y="540048"/>
            <a:ext cx="1828440" cy="1195662"/>
          </a:xfrm>
          <a:prstGeom prst="wedgeRectCallout">
            <a:avLst>
              <a:gd name="adj1" fmla="val -43800"/>
              <a:gd name="adj2" fmla="val 1276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nl-NL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Factuur</a:t>
            </a:r>
            <a:br>
              <a:rPr lang="nl-NL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13 jo 34g Wet OB</a:t>
            </a:r>
            <a:b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000" i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(deadline = 15 november, </a:t>
            </a:r>
            <a:br>
              <a:rPr lang="nl-NL" sz="1000" i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000" i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34g Wet OB)</a:t>
            </a:r>
          </a:p>
          <a:p>
            <a:b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nl-NL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Belasting verschuldigd’</a:t>
            </a:r>
          </a:p>
          <a:p>
            <a:endParaRPr lang="nl-NL" sz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Speech Bubble: Rectangle 34">
            <a:extLst>
              <a:ext uri="{FF2B5EF4-FFF2-40B4-BE49-F238E27FC236}">
                <a16:creationId xmlns:a16="http://schemas.microsoft.com/office/drawing/2014/main" id="{A6DA42C7-0A27-09B7-63F1-43523E69875C}"/>
              </a:ext>
            </a:extLst>
          </p:cNvPr>
          <p:cNvSpPr/>
          <p:nvPr/>
        </p:nvSpPr>
        <p:spPr>
          <a:xfrm>
            <a:off x="2750504" y="4476423"/>
            <a:ext cx="1828440" cy="1284197"/>
          </a:xfrm>
          <a:prstGeom prst="wedgeRectCallout">
            <a:avLst>
              <a:gd name="adj1" fmla="val -10090"/>
              <a:gd name="adj2" fmla="val -12971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nl-NL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Ontvangst vergoeding</a:t>
            </a:r>
            <a:endParaRPr lang="nl-NL" sz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Speech Bubble: Rectangle 35">
            <a:extLst>
              <a:ext uri="{FF2B5EF4-FFF2-40B4-BE49-F238E27FC236}">
                <a16:creationId xmlns:a16="http://schemas.microsoft.com/office/drawing/2014/main" id="{9C37CBDD-57E7-3103-9A66-CE01754FFC74}"/>
              </a:ext>
            </a:extLst>
          </p:cNvPr>
          <p:cNvSpPr/>
          <p:nvPr/>
        </p:nvSpPr>
        <p:spPr>
          <a:xfrm>
            <a:off x="4219444" y="542951"/>
            <a:ext cx="1828440" cy="1195662"/>
          </a:xfrm>
          <a:prstGeom prst="wedgeRectCallout">
            <a:avLst>
              <a:gd name="adj1" fmla="val -38244"/>
              <a:gd name="adj2" fmla="val 1276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nl-NL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Einde tijdvak (kwartaal)</a:t>
            </a:r>
          </a:p>
          <a:p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14 Wet OB jo </a:t>
            </a:r>
            <a:b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Uitv.Reg. AWR</a:t>
            </a:r>
          </a:p>
        </p:txBody>
      </p:sp>
      <p:sp>
        <p:nvSpPr>
          <p:cNvPr id="39" name="Speech Bubble: Rectangle 38">
            <a:extLst>
              <a:ext uri="{FF2B5EF4-FFF2-40B4-BE49-F238E27FC236}">
                <a16:creationId xmlns:a16="http://schemas.microsoft.com/office/drawing/2014/main" id="{C1014788-47A7-7936-4641-F1FA398F1918}"/>
              </a:ext>
            </a:extLst>
          </p:cNvPr>
          <p:cNvSpPr/>
          <p:nvPr/>
        </p:nvSpPr>
        <p:spPr>
          <a:xfrm>
            <a:off x="4823965" y="4473131"/>
            <a:ext cx="1828440" cy="1284197"/>
          </a:xfrm>
          <a:prstGeom prst="wedgeRectCallout">
            <a:avLst>
              <a:gd name="adj1" fmla="val -20833"/>
              <a:gd name="adj2" fmla="val -13086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nl-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Aangifte + voldoening</a:t>
            </a:r>
          </a:p>
          <a:p>
            <a:r>
              <a:rPr lang="nl-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omzetbelasting</a:t>
            </a:r>
          </a:p>
          <a:p>
            <a: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10(2),19 AWR en </a:t>
            </a:r>
            <a:b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14 Wet OB</a:t>
            </a:r>
          </a:p>
        </p:txBody>
      </p:sp>
      <p:sp>
        <p:nvSpPr>
          <p:cNvPr id="12" name="Text Box 22">
            <a:extLst>
              <a:ext uri="{FF2B5EF4-FFF2-40B4-BE49-F238E27FC236}">
                <a16:creationId xmlns:a16="http://schemas.microsoft.com/office/drawing/2014/main" id="{4709A4DD-F498-9B73-5574-3E4589C7A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0676" y="3461128"/>
            <a:ext cx="1052790" cy="646331"/>
          </a:xfrm>
          <a:prstGeom prst="rect">
            <a:avLst/>
          </a:prstGeom>
          <a:solidFill>
            <a:srgbClr val="FFFFFF">
              <a:alpha val="80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27 november</a:t>
            </a:r>
          </a:p>
          <a:p>
            <a:pPr algn="ctr"/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  <p:sp>
        <p:nvSpPr>
          <p:cNvPr id="14" name="Text Box 24">
            <a:extLst>
              <a:ext uri="{FF2B5EF4-FFF2-40B4-BE49-F238E27FC236}">
                <a16:creationId xmlns:a16="http://schemas.microsoft.com/office/drawing/2014/main" id="{8703C12F-301D-07C7-9427-2D05DD4ED1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1920" y="3469415"/>
            <a:ext cx="838976" cy="646331"/>
          </a:xfrm>
          <a:prstGeom prst="rect">
            <a:avLst/>
          </a:prstGeom>
          <a:solidFill>
            <a:srgbClr val="FFFFFF">
              <a:alpha val="80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31 januari</a:t>
            </a:r>
          </a:p>
          <a:p>
            <a:pPr algn="ctr"/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10" name="Text Box 20">
            <a:extLst>
              <a:ext uri="{FF2B5EF4-FFF2-40B4-BE49-F238E27FC236}">
                <a16:creationId xmlns:a16="http://schemas.microsoft.com/office/drawing/2014/main" id="{B998D14C-6E00-15F2-9DB8-83F9A4870B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3552" y="3469415"/>
            <a:ext cx="885646" cy="646331"/>
          </a:xfrm>
          <a:prstGeom prst="rect">
            <a:avLst/>
          </a:prstGeom>
          <a:solidFill>
            <a:srgbClr val="FFFFFF">
              <a:alpha val="80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31 oktober</a:t>
            </a:r>
          </a:p>
          <a:p>
            <a:pPr algn="ctr"/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39F81DA-9FB0-A100-1B13-E79A233D6D97}"/>
              </a:ext>
            </a:extLst>
          </p:cNvPr>
          <p:cNvCxnSpPr>
            <a:cxnSpLocks/>
          </p:cNvCxnSpPr>
          <p:nvPr/>
        </p:nvCxnSpPr>
        <p:spPr>
          <a:xfrm>
            <a:off x="6935245" y="2674199"/>
            <a:ext cx="0" cy="7751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Speech Bubble: Rectangle 46">
            <a:extLst>
              <a:ext uri="{FF2B5EF4-FFF2-40B4-BE49-F238E27FC236}">
                <a16:creationId xmlns:a16="http://schemas.microsoft.com/office/drawing/2014/main" id="{CA535FF4-EBA1-66A0-2A6A-38D2BAE190DE}"/>
              </a:ext>
            </a:extLst>
          </p:cNvPr>
          <p:cNvSpPr/>
          <p:nvPr/>
        </p:nvSpPr>
        <p:spPr>
          <a:xfrm>
            <a:off x="6091376" y="540048"/>
            <a:ext cx="1828440" cy="1195662"/>
          </a:xfrm>
          <a:prstGeom prst="wedgeRectCallout">
            <a:avLst>
              <a:gd name="adj1" fmla="val -3793"/>
              <a:gd name="adj2" fmla="val 1276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nl-NL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Naheffingsaanslag</a:t>
            </a:r>
          </a:p>
          <a:p>
            <a:r>
              <a:rPr lang="nl-NL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2022 Q4</a:t>
            </a:r>
            <a:endParaRPr lang="nl-NL" sz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30BD2FD0-E6AF-8FE8-07DC-7B855AEEFCED}"/>
              </a:ext>
            </a:extLst>
          </p:cNvPr>
          <p:cNvCxnSpPr>
            <a:cxnSpLocks/>
          </p:cNvCxnSpPr>
          <p:nvPr/>
        </p:nvCxnSpPr>
        <p:spPr>
          <a:xfrm>
            <a:off x="8584551" y="2674199"/>
            <a:ext cx="0" cy="7751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Speech Bubble: Rectangle 48">
            <a:extLst>
              <a:ext uri="{FF2B5EF4-FFF2-40B4-BE49-F238E27FC236}">
                <a16:creationId xmlns:a16="http://schemas.microsoft.com/office/drawing/2014/main" id="{6A0384FE-994F-99E4-B13D-87F97F25ADF4}"/>
              </a:ext>
            </a:extLst>
          </p:cNvPr>
          <p:cNvSpPr/>
          <p:nvPr/>
        </p:nvSpPr>
        <p:spPr>
          <a:xfrm>
            <a:off x="6897426" y="4473131"/>
            <a:ext cx="1828440" cy="1284197"/>
          </a:xfrm>
          <a:prstGeom prst="wedgeRectCallout">
            <a:avLst>
              <a:gd name="adj1" fmla="val 42883"/>
              <a:gd name="adj2" fmla="val -12887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nl-NL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Naheffingsaanslag invorderbaar </a:t>
            </a:r>
            <a:br>
              <a:rPr lang="nl-NL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(= uiterste betaaldatum)</a:t>
            </a:r>
          </a:p>
          <a:p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9(2) Inv.</a:t>
            </a:r>
            <a:b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000" i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(Einde relevante tijdvak – 14 dagen na dagtekening naheffingsaanslag)</a:t>
            </a:r>
          </a:p>
        </p:txBody>
      </p:sp>
      <p:sp>
        <p:nvSpPr>
          <p:cNvPr id="50" name="Text Box 24">
            <a:extLst>
              <a:ext uri="{FF2B5EF4-FFF2-40B4-BE49-F238E27FC236}">
                <a16:creationId xmlns:a16="http://schemas.microsoft.com/office/drawing/2014/main" id="{04AC4EC9-F02B-05C7-DBF4-7E5DC6CB2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5757" y="3461126"/>
            <a:ext cx="838976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31 </a:t>
            </a:r>
            <a:b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maart</a:t>
            </a:r>
          </a:p>
          <a:p>
            <a:pPr algn="ctr"/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51" name="Text Box 24">
            <a:extLst>
              <a:ext uri="{FF2B5EF4-FFF2-40B4-BE49-F238E27FC236}">
                <a16:creationId xmlns:a16="http://schemas.microsoft.com/office/drawing/2014/main" id="{6669CD6E-CAD3-75F9-ADCA-5C925CB1D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5063" y="3460639"/>
            <a:ext cx="838976" cy="646331"/>
          </a:xfrm>
          <a:prstGeom prst="rect">
            <a:avLst/>
          </a:prstGeom>
          <a:solidFill>
            <a:srgbClr val="FFFFFF">
              <a:alpha val="80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b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april</a:t>
            </a:r>
          </a:p>
          <a:p>
            <a:pPr algn="ctr"/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8C796E6-5748-4FA6-8390-17065470D19D}"/>
              </a:ext>
            </a:extLst>
          </p:cNvPr>
          <p:cNvSpPr/>
          <p:nvPr/>
        </p:nvSpPr>
        <p:spPr>
          <a:xfrm>
            <a:off x="4420206" y="2871893"/>
            <a:ext cx="4164345" cy="202129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Belastingrente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2A1FF6AF-6353-53A9-7C3B-9635BC9A7B46}"/>
              </a:ext>
            </a:extLst>
          </p:cNvPr>
          <p:cNvCxnSpPr>
            <a:cxnSpLocks/>
          </p:cNvCxnSpPr>
          <p:nvPr/>
        </p:nvCxnSpPr>
        <p:spPr>
          <a:xfrm>
            <a:off x="10315136" y="2674199"/>
            <a:ext cx="0" cy="7751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Speech Bubble: Rectangle 56">
            <a:extLst>
              <a:ext uri="{FF2B5EF4-FFF2-40B4-BE49-F238E27FC236}">
                <a16:creationId xmlns:a16="http://schemas.microsoft.com/office/drawing/2014/main" id="{81462FE9-D2F6-FCDD-38B2-FB884C95DEE0}"/>
              </a:ext>
            </a:extLst>
          </p:cNvPr>
          <p:cNvSpPr/>
          <p:nvPr/>
        </p:nvSpPr>
        <p:spPr>
          <a:xfrm>
            <a:off x="8970887" y="4473131"/>
            <a:ext cx="1828440" cy="1284197"/>
          </a:xfrm>
          <a:prstGeom prst="wedgeRectCallout">
            <a:avLst>
              <a:gd name="adj1" fmla="val 23990"/>
              <a:gd name="adj2" fmla="val -13106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nl-NL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Naheffingsaanslag betaald</a:t>
            </a:r>
            <a:br>
              <a:rPr lang="nl-NL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200" i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(Te laat)</a:t>
            </a:r>
          </a:p>
          <a:p>
            <a:r>
              <a:rPr lang="nl-NL" sz="1200" i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28 Inv.</a:t>
            </a:r>
            <a:br>
              <a:rPr lang="nl-NL" sz="1200" i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000" i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(dag invorderbaar – dag voorafgaand dag betaling)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0D09837-2A4A-7541-9836-8D28C1F08D62}"/>
              </a:ext>
            </a:extLst>
          </p:cNvPr>
          <p:cNvSpPr/>
          <p:nvPr/>
        </p:nvSpPr>
        <p:spPr>
          <a:xfrm>
            <a:off x="8584551" y="3098855"/>
            <a:ext cx="1730585" cy="202129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Invorderingsrente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A302A542-5C5D-66C0-02BF-290E945F0FD5}"/>
              </a:ext>
            </a:extLst>
          </p:cNvPr>
          <p:cNvCxnSpPr>
            <a:cxnSpLocks/>
          </p:cNvCxnSpPr>
          <p:nvPr/>
        </p:nvCxnSpPr>
        <p:spPr>
          <a:xfrm>
            <a:off x="11459831" y="2674199"/>
            <a:ext cx="0" cy="7751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Speech Bubble: Rectangle 60">
            <a:extLst>
              <a:ext uri="{FF2B5EF4-FFF2-40B4-BE49-F238E27FC236}">
                <a16:creationId xmlns:a16="http://schemas.microsoft.com/office/drawing/2014/main" id="{F82232A5-22A0-D2A7-C4D0-E14E9B5B4AA6}"/>
              </a:ext>
            </a:extLst>
          </p:cNvPr>
          <p:cNvSpPr/>
          <p:nvPr/>
        </p:nvSpPr>
        <p:spPr>
          <a:xfrm>
            <a:off x="9835242" y="530097"/>
            <a:ext cx="1828440" cy="1195662"/>
          </a:xfrm>
          <a:prstGeom prst="wedgeRectCallout">
            <a:avLst>
              <a:gd name="adj1" fmla="val 39549"/>
              <a:gd name="adj2" fmla="val 13104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nl-NL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Einde naheffingstermijn</a:t>
            </a:r>
            <a:br>
              <a:rPr lang="nl-NL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20(3) AWR</a:t>
            </a:r>
          </a:p>
        </p:txBody>
      </p:sp>
      <p:sp>
        <p:nvSpPr>
          <p:cNvPr id="62" name="Text Box 23">
            <a:extLst>
              <a:ext uri="{FF2B5EF4-FFF2-40B4-BE49-F238E27FC236}">
                <a16:creationId xmlns:a16="http://schemas.microsoft.com/office/drawing/2014/main" id="{26150E27-B683-6B89-3901-C417EECD6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9649" y="3460639"/>
            <a:ext cx="10397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31 december</a:t>
            </a:r>
          </a:p>
          <a:p>
            <a:pPr algn="ctr"/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2027</a:t>
            </a:r>
          </a:p>
        </p:txBody>
      </p:sp>
      <p:sp>
        <p:nvSpPr>
          <p:cNvPr id="63" name="Text Box 24">
            <a:extLst>
              <a:ext uri="{FF2B5EF4-FFF2-40B4-BE49-F238E27FC236}">
                <a16:creationId xmlns:a16="http://schemas.microsoft.com/office/drawing/2014/main" id="{9F8879DC-EF07-A3CB-062F-C74C36D12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5107" y="3429000"/>
            <a:ext cx="838976" cy="646331"/>
          </a:xfrm>
          <a:prstGeom prst="rect">
            <a:avLst/>
          </a:prstGeom>
          <a:solidFill>
            <a:srgbClr val="FFFFFF">
              <a:alpha val="80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28 </a:t>
            </a:r>
            <a:b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april</a:t>
            </a:r>
          </a:p>
          <a:p>
            <a:pPr algn="ctr"/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3451756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2" grpId="0"/>
      <p:bldP spid="14" grpId="0"/>
      <p:bldP spid="10" grpId="0"/>
      <p:bldP spid="50" grpId="0"/>
      <p:bldP spid="51" grpId="0"/>
      <p:bldP spid="62" grpId="0"/>
      <p:bldP spid="6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256,1,Slid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173</Words>
  <Application>Microsoft Office PowerPoint</Application>
  <PresentationFormat>Widescreen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PricewaterhouseCoopers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 van Doesum (NL)</dc:creator>
  <cp:lastModifiedBy>Ad van Doesum (NL)</cp:lastModifiedBy>
  <cp:revision>1</cp:revision>
  <dcterms:created xsi:type="dcterms:W3CDTF">2023-10-03T07:24:40Z</dcterms:created>
  <dcterms:modified xsi:type="dcterms:W3CDTF">2023-10-03T08:22:45Z</dcterms:modified>
</cp:coreProperties>
</file>