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4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76C58E-37E5-712E-1285-CC75A169B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325C3EA-2C5C-526B-3849-3A9EBF5F64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35D85E-21E5-04AB-D482-58544A1B0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F18C49-6EA8-FDA0-27EE-B9B93EA0D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52D3DA-A0B3-67F5-D27F-EF5F52B71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7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FE7D8A-9342-CB80-4B29-3C54391CB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ACCB9F5-322D-646B-A0C6-6DB0935E2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DCE3AA-E9A1-8B8A-5E1D-6FBB011C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C7AD7D-D183-C45D-EAA9-3D655A49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56EE41-39BF-BFC5-CE38-F485D0852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1976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FFA9560-E4C1-104B-8108-8F029D8594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9B4D118-C4F3-40D2-4F6D-0BFE3553F1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B3CFBF-4D54-DFA8-8BC8-AA5A1E7EC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BFA85A-0D54-0B44-A97B-9CDA1414F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ABF18D-2E03-8E6C-32D5-2E16C11F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589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74EFA-A6C1-0838-8CF6-FA6C99F96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09F3F7-DCFA-2899-757A-12AB344B6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1C4F34-3FDF-BB82-0E89-86D32B6D8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29589F-27B1-5E68-64EB-0D1D7DAC2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E52D66-97EF-70B4-5DE2-A53167A2F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801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BC5987-E429-1756-982B-D0D329F71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528DC8-4104-CD03-7271-441363825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62F515-359F-D5E0-8AF7-CC3380596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755DFA4-488D-58BF-BD3C-3A8A869B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41B598-AF7F-A1F8-9373-0986C482A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735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3D1A10-ECF9-B830-DDE9-242E938E4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C2F052-28B6-FE31-D165-5925A1F67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1155C7D-A021-5BFC-7763-86A05D8CA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B2BEE1C-1496-4F53-ABFB-4409690B8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342508C-1989-7974-59A5-D84DD0331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0BB898E-BC52-C143-6B71-BF489CC53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300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A0A62-1B9E-3563-5629-5CEDA6BFF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234B68-129A-0A16-CC70-097318A69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E68D3D7-42FF-CD92-3D56-129AFE23C7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FF4C6A8-70D5-E9EF-B395-9788318C42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CDA4AA0-4422-9C43-95D7-DA21A2F78E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C8C93CE-1343-AF3F-EF40-5B1B60FE1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CDB051C-D323-B60D-F082-F81D09E71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5C5F549-4CB5-B043-9BBD-F56AA7509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263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7D9A3C-6085-8A4F-07B4-5CBB0258C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01C8CA2-8851-1B31-FA72-4D5341A35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E58CA8A-6763-1CD2-B3B6-54E0C14A5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D58223E-F39F-4786-C1A1-FBB998D5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543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13D34A7-70FA-FFFB-751C-65EA8CBE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FB3AEE4-1638-0CDC-97DA-4DFAA076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3C4A6FA-904D-65AA-81B2-6F3D60C9D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587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840BD2-5232-AFB8-2373-E6E4709F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28D16D-AEAA-05A6-9CCE-413CFAB4A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2E31CA-0170-7230-76E3-981AB855E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9783988-8F3C-384D-528A-1B2F064D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6B357BB-A510-6F3C-6E19-32FA0B016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95ABEA8-0489-3229-46E9-B49796811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008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8BAFD5-B037-AB4E-8D25-46A6A1D8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84DBBA2-C0D7-E212-0157-126CDC500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9F3D78B-3A13-83DB-8BAF-FFB24DF9E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53E936-B233-53F7-6D6C-EEFC8802D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4E51ABE-424E-1B4D-4F50-62678A1A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4826F68-B04E-E758-FB85-C2208196D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641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A8FA35E-3601-9F89-A1E7-2A3598D2F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686A96A-162C-6CFB-CA84-345D40250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2ED99D-63E5-2A95-0580-9F5D25B073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AF2A74-EBB1-494A-A43C-D6FBEB78F668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DDDF7C-C492-C353-7F52-B7DAFA83B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2CB189-84EF-F491-CB38-172B9C9FC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05CB36-78EA-4AD8-911D-325F31EECD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732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ballon: rechthoek 5">
            <a:extLst>
              <a:ext uri="{FF2B5EF4-FFF2-40B4-BE49-F238E27FC236}">
                <a16:creationId xmlns:a16="http://schemas.microsoft.com/office/drawing/2014/main" id="{AB386C21-F19F-E01D-C3A8-2C51093D7EBB}"/>
              </a:ext>
            </a:extLst>
          </p:cNvPr>
          <p:cNvSpPr/>
          <p:nvPr/>
        </p:nvSpPr>
        <p:spPr>
          <a:xfrm>
            <a:off x="3886971" y="2235352"/>
            <a:ext cx="2859145" cy="845505"/>
          </a:xfrm>
          <a:prstGeom prst="wedgeRectCallout">
            <a:avLst>
              <a:gd name="adj1" fmla="val -615"/>
              <a:gd name="adj2" fmla="val 76642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14 juni 2024, nr. 22/04592, ECLI:NL:HR:2024:853 </a:t>
            </a:r>
            <a:b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gaat om </a:t>
            </a:r>
            <a:r>
              <a:rPr lang="nl-NL" sz="1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</a:t>
            </a: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minimale omvang financieel belang - overgangsrecht</a:t>
            </a:r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9BB912C1-B71F-63E8-07E9-0AD54CFE6F89}"/>
              </a:ext>
            </a:extLst>
          </p:cNvPr>
          <p:cNvCxnSpPr/>
          <p:nvPr/>
        </p:nvCxnSpPr>
        <p:spPr>
          <a:xfrm>
            <a:off x="860120" y="3327747"/>
            <a:ext cx="1047175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kstballon: rechthoek 8">
            <a:extLst>
              <a:ext uri="{FF2B5EF4-FFF2-40B4-BE49-F238E27FC236}">
                <a16:creationId xmlns:a16="http://schemas.microsoft.com/office/drawing/2014/main" id="{7A34C076-2006-F26A-0D81-F08A88FA9C7B}"/>
              </a:ext>
            </a:extLst>
          </p:cNvPr>
          <p:cNvSpPr/>
          <p:nvPr/>
        </p:nvSpPr>
        <p:spPr>
          <a:xfrm>
            <a:off x="860120" y="2235353"/>
            <a:ext cx="2859146" cy="845505"/>
          </a:xfrm>
          <a:prstGeom prst="wedgeRectCallout">
            <a:avLst>
              <a:gd name="adj1" fmla="val -2783"/>
              <a:gd name="adj2" fmla="val 78942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Verzoek VIS ingediend voor 14 juni 2024</a:t>
            </a:r>
          </a:p>
        </p:txBody>
      </p:sp>
      <p:sp>
        <p:nvSpPr>
          <p:cNvPr id="10" name="Tekstballon: rechthoek 9">
            <a:extLst>
              <a:ext uri="{FF2B5EF4-FFF2-40B4-BE49-F238E27FC236}">
                <a16:creationId xmlns:a16="http://schemas.microsoft.com/office/drawing/2014/main" id="{A5FAECAA-1410-3050-EB25-9A0CE7672E63}"/>
              </a:ext>
            </a:extLst>
          </p:cNvPr>
          <p:cNvSpPr/>
          <p:nvPr/>
        </p:nvSpPr>
        <p:spPr>
          <a:xfrm>
            <a:off x="6913820" y="2235353"/>
            <a:ext cx="2859146" cy="845505"/>
          </a:xfrm>
          <a:prstGeom prst="wedgeRectCallout">
            <a:avLst>
              <a:gd name="adj1" fmla="val -6719"/>
              <a:gd name="adj2" fmla="val 78109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 verstreken na 14 juni 2024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BEF43A7-8461-85EE-9DCD-872449BB0D16}"/>
              </a:ext>
            </a:extLst>
          </p:cNvPr>
          <p:cNvSpPr/>
          <p:nvPr/>
        </p:nvSpPr>
        <p:spPr>
          <a:xfrm>
            <a:off x="9952891" y="2235351"/>
            <a:ext cx="1378987" cy="84550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Bagatelgrens = EUR 1.000</a:t>
            </a:r>
          </a:p>
        </p:txBody>
      </p:sp>
      <p:sp>
        <p:nvSpPr>
          <p:cNvPr id="12" name="Tekstballon: rechthoek 11">
            <a:extLst>
              <a:ext uri="{FF2B5EF4-FFF2-40B4-BE49-F238E27FC236}">
                <a16:creationId xmlns:a16="http://schemas.microsoft.com/office/drawing/2014/main" id="{20D56BE1-B4B8-BEAC-0341-14B24EC8BAAD}"/>
              </a:ext>
            </a:extLst>
          </p:cNvPr>
          <p:cNvSpPr/>
          <p:nvPr/>
        </p:nvSpPr>
        <p:spPr>
          <a:xfrm>
            <a:off x="6913820" y="631633"/>
            <a:ext cx="2871366" cy="845505"/>
          </a:xfrm>
          <a:prstGeom prst="wedgeRectCallout">
            <a:avLst>
              <a:gd name="adj1" fmla="val -615"/>
              <a:gd name="adj2" fmla="val 76642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14 juni 2024, nr. 22/04592, ECLI:NL:HR:2024:853 </a:t>
            </a:r>
            <a:b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gaat om </a:t>
            </a:r>
            <a:r>
              <a:rPr lang="nl-NL" sz="1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</a:t>
            </a: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minimale omvang financieel belang - overgangsrecht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9F7F961-E4EC-00C5-ABBC-CE36D91A852A}"/>
              </a:ext>
            </a:extLst>
          </p:cNvPr>
          <p:cNvCxnSpPr/>
          <p:nvPr/>
        </p:nvCxnSpPr>
        <p:spPr>
          <a:xfrm>
            <a:off x="860120" y="1724030"/>
            <a:ext cx="1047175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kstballon: rechthoek 13">
            <a:extLst>
              <a:ext uri="{FF2B5EF4-FFF2-40B4-BE49-F238E27FC236}">
                <a16:creationId xmlns:a16="http://schemas.microsoft.com/office/drawing/2014/main" id="{A7BB02FC-77AC-1CE3-4D75-5CD063241CAA}"/>
              </a:ext>
            </a:extLst>
          </p:cNvPr>
          <p:cNvSpPr/>
          <p:nvPr/>
        </p:nvSpPr>
        <p:spPr>
          <a:xfrm>
            <a:off x="860120" y="631636"/>
            <a:ext cx="2859146" cy="845505"/>
          </a:xfrm>
          <a:prstGeom prst="wedgeRectCallout">
            <a:avLst>
              <a:gd name="adj1" fmla="val -2783"/>
              <a:gd name="adj2" fmla="val 78942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Verzoek VIS ingediend voor 14 juni 2024</a:t>
            </a:r>
          </a:p>
        </p:txBody>
      </p:sp>
      <p:sp>
        <p:nvSpPr>
          <p:cNvPr id="15" name="Tekstballon: rechthoek 14">
            <a:extLst>
              <a:ext uri="{FF2B5EF4-FFF2-40B4-BE49-F238E27FC236}">
                <a16:creationId xmlns:a16="http://schemas.microsoft.com/office/drawing/2014/main" id="{AD4A0CD4-DF18-B856-5751-F4794CFE94A1}"/>
              </a:ext>
            </a:extLst>
          </p:cNvPr>
          <p:cNvSpPr/>
          <p:nvPr/>
        </p:nvSpPr>
        <p:spPr>
          <a:xfrm>
            <a:off x="3886970" y="631634"/>
            <a:ext cx="2859146" cy="845505"/>
          </a:xfrm>
          <a:prstGeom prst="wedgeRectCallout">
            <a:avLst>
              <a:gd name="adj1" fmla="val -6719"/>
              <a:gd name="adj2" fmla="val 78109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 verstreken voor 14 juni 2024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8562FD5D-9F48-7AB3-5D2B-8C199D895CCC}"/>
              </a:ext>
            </a:extLst>
          </p:cNvPr>
          <p:cNvSpPr/>
          <p:nvPr/>
        </p:nvSpPr>
        <p:spPr>
          <a:xfrm>
            <a:off x="9952891" y="631634"/>
            <a:ext cx="1378987" cy="84550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Bagatelgrens = EUR 15</a:t>
            </a:r>
          </a:p>
        </p:txBody>
      </p:sp>
      <p:sp>
        <p:nvSpPr>
          <p:cNvPr id="17" name="Tekstballon: rechthoek 16">
            <a:extLst>
              <a:ext uri="{FF2B5EF4-FFF2-40B4-BE49-F238E27FC236}">
                <a16:creationId xmlns:a16="http://schemas.microsoft.com/office/drawing/2014/main" id="{48D6D7BD-4023-41C7-8EA2-EBCB1B2B8E66}"/>
              </a:ext>
            </a:extLst>
          </p:cNvPr>
          <p:cNvSpPr/>
          <p:nvPr/>
        </p:nvSpPr>
        <p:spPr>
          <a:xfrm>
            <a:off x="860120" y="3839065"/>
            <a:ext cx="2859146" cy="845505"/>
          </a:xfrm>
          <a:prstGeom prst="wedgeRectCallout">
            <a:avLst>
              <a:gd name="adj1" fmla="val -615"/>
              <a:gd name="adj2" fmla="val 76642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14 juni 2024, nr. 22/04592, ECLI:NL:HR:2024:853 </a:t>
            </a:r>
            <a:b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gaat om </a:t>
            </a:r>
            <a:r>
              <a:rPr lang="nl-NL" sz="1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</a:t>
            </a: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minimale omvang financieel belang - overgangsrecht</a:t>
            </a:r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B6281B3E-2E46-96F5-E710-166649FD5230}"/>
              </a:ext>
            </a:extLst>
          </p:cNvPr>
          <p:cNvCxnSpPr/>
          <p:nvPr/>
        </p:nvCxnSpPr>
        <p:spPr>
          <a:xfrm>
            <a:off x="860120" y="4931461"/>
            <a:ext cx="1047175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kstballon: rechthoek 18">
            <a:extLst>
              <a:ext uri="{FF2B5EF4-FFF2-40B4-BE49-F238E27FC236}">
                <a16:creationId xmlns:a16="http://schemas.microsoft.com/office/drawing/2014/main" id="{9E041F3F-DF58-49C5-F215-F7C09F1ABAD4}"/>
              </a:ext>
            </a:extLst>
          </p:cNvPr>
          <p:cNvSpPr/>
          <p:nvPr/>
        </p:nvSpPr>
        <p:spPr>
          <a:xfrm>
            <a:off x="3886970" y="3839065"/>
            <a:ext cx="2859146" cy="845505"/>
          </a:xfrm>
          <a:prstGeom prst="wedgeRectCallout">
            <a:avLst>
              <a:gd name="adj1" fmla="val -2783"/>
              <a:gd name="adj2" fmla="val 78942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Verzoek VIS ingediend na 14 juni 2024</a:t>
            </a:r>
          </a:p>
        </p:txBody>
      </p:sp>
      <p:sp>
        <p:nvSpPr>
          <p:cNvPr id="20" name="Tekstballon: rechthoek 19">
            <a:extLst>
              <a:ext uri="{FF2B5EF4-FFF2-40B4-BE49-F238E27FC236}">
                <a16:creationId xmlns:a16="http://schemas.microsoft.com/office/drawing/2014/main" id="{0631A8FA-19C3-1B51-51B9-B77988644AA6}"/>
              </a:ext>
            </a:extLst>
          </p:cNvPr>
          <p:cNvSpPr/>
          <p:nvPr/>
        </p:nvSpPr>
        <p:spPr>
          <a:xfrm>
            <a:off x="6913820" y="3839067"/>
            <a:ext cx="2859146" cy="845505"/>
          </a:xfrm>
          <a:prstGeom prst="wedgeRectCallout">
            <a:avLst>
              <a:gd name="adj1" fmla="val -6719"/>
              <a:gd name="adj2" fmla="val 78109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 verstreken na 14 juni 2024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7B878DC5-50E1-2E7C-F8FA-AAC1B82DD9C6}"/>
              </a:ext>
            </a:extLst>
          </p:cNvPr>
          <p:cNvSpPr/>
          <p:nvPr/>
        </p:nvSpPr>
        <p:spPr>
          <a:xfrm>
            <a:off x="9952891" y="3839065"/>
            <a:ext cx="1378987" cy="84550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Bagatelgrens = EUR 1.000</a:t>
            </a:r>
          </a:p>
        </p:txBody>
      </p:sp>
    </p:spTree>
    <p:extLst>
      <p:ext uri="{BB962C8B-B14F-4D97-AF65-F5344CB8AC3E}">
        <p14:creationId xmlns:p14="http://schemas.microsoft.com/office/powerpoint/2010/main" val="109905649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132</Words>
  <Application>Microsoft Office PowerPoint</Application>
  <PresentationFormat>Breedbeeld</PresentationFormat>
  <Paragraphs>12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Doesum, mr. A.J. van (Hoge Raad)</dc:creator>
  <cp:lastModifiedBy>Doesum, mr. A.J. van (Hoge Raad)</cp:lastModifiedBy>
  <cp:revision>2</cp:revision>
  <dcterms:created xsi:type="dcterms:W3CDTF">2026-03-24T15:37:03Z</dcterms:created>
  <dcterms:modified xsi:type="dcterms:W3CDTF">2026-03-24T16:04:57Z</dcterms:modified>
</cp:coreProperties>
</file>